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8" r:id="rId4"/>
    <p:sldId id="299" r:id="rId5"/>
    <p:sldId id="256" r:id="rId6"/>
    <p:sldId id="260" r:id="rId7"/>
    <p:sldId id="261" r:id="rId8"/>
    <p:sldId id="262" r:id="rId9"/>
    <p:sldId id="263" r:id="rId10"/>
    <p:sldId id="257"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80" r:id="rId24"/>
    <p:sldId id="281" r:id="rId25"/>
    <p:sldId id="277" r:id="rId26"/>
    <p:sldId id="278" r:id="rId27"/>
    <p:sldId id="279" r:id="rId28"/>
    <p:sldId id="267"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D0EE782-22D4-4685-8CA9-057FF8F540BF}" type="datetimeFigureOut">
              <a:rPr lang="en-AU" smtClean="0"/>
              <a:t>23/10/2019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48907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D0EE782-22D4-4685-8CA9-057FF8F540BF}" type="datetimeFigureOut">
              <a:rPr lang="en-AU" smtClean="0"/>
              <a:t>23/10/2019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96242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D0EE782-22D4-4685-8CA9-057FF8F540BF}" type="datetimeFigureOut">
              <a:rPr lang="en-AU" smtClean="0"/>
              <a:t>23/10/2019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2662889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01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73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97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74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952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641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11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D0EE782-22D4-4685-8CA9-057FF8F540BF}" type="datetimeFigureOut">
              <a:rPr lang="en-AU" smtClean="0"/>
              <a:t>23/10/2019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1923422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93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83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4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68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0331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2656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06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54134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75062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7591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EE782-22D4-4685-8CA9-057FF8F540BF}" type="datetimeFigureOut">
              <a:rPr lang="en-AU" smtClean="0"/>
              <a:t>23/10/2019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1101445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9786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48888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3856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1491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D0EE782-22D4-4685-8CA9-057FF8F540BF}" type="datetimeFigureOut">
              <a:rPr lang="en-AU" smtClean="0"/>
              <a:t>23/10/2019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319693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D0EE782-22D4-4685-8CA9-057FF8F540BF}" type="datetimeFigureOut">
              <a:rPr lang="en-AU" smtClean="0"/>
              <a:t>23/10/2019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241814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D0EE782-22D4-4685-8CA9-057FF8F540BF}" type="datetimeFigureOut">
              <a:rPr lang="en-AU" smtClean="0"/>
              <a:t>23/10/2019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104550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EE782-22D4-4685-8CA9-057FF8F540BF}" type="datetimeFigureOut">
              <a:rPr lang="en-AU" smtClean="0"/>
              <a:t>23/10/2019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22277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EE782-22D4-4685-8CA9-057FF8F540BF}" type="datetimeFigureOut">
              <a:rPr lang="en-AU" smtClean="0"/>
              <a:t>23/10/2019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331097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EE782-22D4-4685-8CA9-057FF8F540BF}" type="datetimeFigureOut">
              <a:rPr lang="en-AU" smtClean="0"/>
              <a:t>23/10/2019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64E25-BFD0-4097-A4C3-945E775C5210}" type="slidenum">
              <a:rPr lang="en-AU" smtClean="0"/>
              <a:t>‹#›</a:t>
            </a:fld>
            <a:endParaRPr lang="en-AU"/>
          </a:p>
        </p:txBody>
      </p:sp>
    </p:spTree>
    <p:extLst>
      <p:ext uri="{BB962C8B-B14F-4D97-AF65-F5344CB8AC3E}">
        <p14:creationId xmlns:p14="http://schemas.microsoft.com/office/powerpoint/2010/main" val="388133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EE782-22D4-4685-8CA9-057FF8F540BF}" type="datetimeFigureOut">
              <a:rPr lang="en-AU" smtClean="0"/>
              <a:t>23/10/2019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64E25-BFD0-4097-A4C3-945E775C5210}" type="slidenum">
              <a:rPr lang="en-AU" smtClean="0"/>
              <a:t>‹#›</a:t>
            </a:fld>
            <a:endParaRPr lang="en-AU"/>
          </a:p>
        </p:txBody>
      </p:sp>
    </p:spTree>
    <p:extLst>
      <p:ext uri="{BB962C8B-B14F-4D97-AF65-F5344CB8AC3E}">
        <p14:creationId xmlns:p14="http://schemas.microsoft.com/office/powerpoint/2010/main" val="23858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54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23/10/2019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50021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98" y="693454"/>
            <a:ext cx="8300683" cy="5400600"/>
          </a:xfrm>
          <a:prstGeom prst="rect">
            <a:avLst/>
          </a:prstGeom>
        </p:spPr>
      </p:pic>
    </p:spTree>
    <p:extLst>
      <p:ext uri="{BB962C8B-B14F-4D97-AF65-F5344CB8AC3E}">
        <p14:creationId xmlns:p14="http://schemas.microsoft.com/office/powerpoint/2010/main" val="225586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179512" y="1608574"/>
            <a:ext cx="8856983" cy="1839589"/>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يَخْرُجُ قَوْمٌ مِنَ النَّارِ بِشَفَاعَةِ مُحَمَّدٍ صَلَّى اللهُ عَلَيْهِ وَسَلَّمَ</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فَيَدْخُلُونَ الجَنَّةَ، يُسَمَّوْنَ الجَهَنَّمِيِّينَ </a:t>
            </a:r>
            <a:r>
              <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0" y="188640"/>
            <a:ext cx="9108504" cy="553998"/>
          </a:xfrm>
          <a:prstGeom prst="rect">
            <a:avLst/>
          </a:prstGeom>
        </p:spPr>
        <p:txBody>
          <a:bodyPr wrap="square">
            <a:spAutoFit/>
          </a:bodyPr>
          <a:lstStyle/>
          <a:p>
            <a:pPr algn="ct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3000" b="1" dirty="0"/>
          </a:p>
        </p:txBody>
      </p:sp>
      <p:sp>
        <p:nvSpPr>
          <p:cNvPr id="5" name="Rectangle 1"/>
          <p:cNvSpPr>
            <a:spLocks noChangeArrowheads="1"/>
          </p:cNvSpPr>
          <p:nvPr/>
        </p:nvSpPr>
        <p:spPr bwMode="auto">
          <a:xfrm>
            <a:off x="467544" y="3947572"/>
            <a:ext cx="8190656"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sekumpulan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dinamakan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Jahannamiyyun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539552" y="1124744"/>
            <a:ext cx="8208912" cy="1261815"/>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400" i="1" u="sng"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27384"/>
            <a:ext cx="8820472" cy="1015663"/>
          </a:xfrm>
          <a:prstGeom prst="rect">
            <a:avLst/>
          </a:prstGeom>
        </p:spPr>
        <p:txBody>
          <a:bodyPr wrap="square">
            <a:spAutoFit/>
          </a:bodyPr>
          <a:lstStyle/>
          <a:p>
            <a:pPr algn="ct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Kemuliaan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keistimewaan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ar-SA"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3000" b="1" dirty="0"/>
          </a:p>
        </p:txBody>
      </p:sp>
      <p:sp>
        <p:nvSpPr>
          <p:cNvPr id="5" name="AutoShape 9"/>
          <p:cNvSpPr>
            <a:spLocks noChangeArrowheads="1"/>
          </p:cNvSpPr>
          <p:nvPr/>
        </p:nvSpPr>
        <p:spPr bwMode="auto">
          <a:xfrm>
            <a:off x="611560" y="2644651"/>
            <a:ext cx="8136904" cy="1261815"/>
          </a:xfrm>
          <a:prstGeom prst="roundRect">
            <a:avLst>
              <a:gd name="adj" fmla="val 16667"/>
            </a:avLst>
          </a:prstGeom>
          <a:solidFill>
            <a:srgbClr val="00B0F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mengeluarkan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menjalani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neraka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Jahannam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Down Arrow 5"/>
          <p:cNvSpPr/>
          <p:nvPr/>
        </p:nvSpPr>
        <p:spPr>
          <a:xfrm>
            <a:off x="395536" y="2127227"/>
            <a:ext cx="823153"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 name="Flowchart: Punched Tape 1"/>
          <p:cNvSpPr/>
          <p:nvPr/>
        </p:nvSpPr>
        <p:spPr>
          <a:xfrm>
            <a:off x="618807" y="4437112"/>
            <a:ext cx="8352928" cy="1944216"/>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Perantaraan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ar-SA"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menolak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kemudharatan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7384"/>
            <a:ext cx="7643866" cy="1015663"/>
          </a:xfrm>
          <a:prstGeom prst="rect">
            <a:avLst/>
          </a:prstGeom>
        </p:spPr>
        <p:txBody>
          <a:bodyPr wrap="squar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Taaha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109</a:t>
            </a:r>
          </a:p>
        </p:txBody>
      </p:sp>
      <p:sp>
        <p:nvSpPr>
          <p:cNvPr id="4" name="Rectangle 1"/>
          <p:cNvSpPr>
            <a:spLocks noChangeArrowheads="1"/>
          </p:cNvSpPr>
          <p:nvPr/>
        </p:nvSpPr>
        <p:spPr bwMode="auto">
          <a:xfrm>
            <a:off x="0" y="4350268"/>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berfaedah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diizinkan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perkataannya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619774"/>
            <a:ext cx="9134939" cy="1569660"/>
          </a:xfrm>
          <a:prstGeom prst="rect">
            <a:avLst/>
          </a:prstGeom>
          <a:solidFill>
            <a:schemeClr val="bg1">
              <a:alpha val="46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يَوْمَئِذٍ لاَّ تَنفَعُ الشَّفَاعَةُ إِلاَّ مَنْ أَذِنَ لَهُ الرَّحْمَنُ </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وَرَضِيَ لَهُ قَوْلاً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3112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2844" y="-27384"/>
            <a:ext cx="8820472" cy="1015663"/>
          </a:xfrm>
          <a:prstGeom prst="rect">
            <a:avLst/>
          </a:prstGeom>
        </p:spPr>
        <p:txBody>
          <a:bodyPr wrap="square">
            <a:spAutoFit/>
          </a:bodyPr>
          <a:lstStyle/>
          <a:p>
            <a:pPr algn="ct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terlaksana</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beberapa</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syarat</a:t>
            </a:r>
            <a:endParaRPr lang="en-MY" sz="3000" b="1" dirty="0"/>
          </a:p>
        </p:txBody>
      </p:sp>
      <p:sp>
        <p:nvSpPr>
          <p:cNvPr id="7" name="AutoShape 9"/>
          <p:cNvSpPr>
            <a:spLocks noChangeArrowheads="1"/>
          </p:cNvSpPr>
          <p:nvPr/>
        </p:nvSpPr>
        <p:spPr bwMode="auto">
          <a:xfrm>
            <a:off x="107504" y="2564904"/>
            <a:ext cx="3528392" cy="797904"/>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Ulama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Left Arrow 7"/>
          <p:cNvSpPr/>
          <p:nvPr/>
        </p:nvSpPr>
        <p:spPr>
          <a:xfrm rot="20110485">
            <a:off x="7823166" y="1651696"/>
            <a:ext cx="854636" cy="1548172"/>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9" name="Down Arrow 8"/>
          <p:cNvSpPr/>
          <p:nvPr/>
        </p:nvSpPr>
        <p:spPr>
          <a:xfrm rot="16200000">
            <a:off x="3623003" y="2667513"/>
            <a:ext cx="636180"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AutoShape 9"/>
          <p:cNvSpPr>
            <a:spLocks noChangeArrowheads="1"/>
          </p:cNvSpPr>
          <p:nvPr/>
        </p:nvSpPr>
        <p:spPr bwMode="auto">
          <a:xfrm>
            <a:off x="392055" y="1412776"/>
            <a:ext cx="8352928"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redha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izin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Snip Same Side Corner Rectangle 10"/>
          <p:cNvSpPr/>
          <p:nvPr/>
        </p:nvSpPr>
        <p:spPr>
          <a:xfrm>
            <a:off x="899592" y="3501008"/>
            <a:ext cx="7596844" cy="1429126"/>
          </a:xfrm>
          <a:prstGeom prst="snip2SameRect">
            <a:avLst>
              <a:gd name="adj1" fmla="val 10248"/>
              <a:gd name="adj2" fmla="val 10862"/>
            </a:avLst>
          </a:prstGeom>
          <a:solidFill>
            <a:schemeClr val="accent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Umum</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hamba-hambanya</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syuhada</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siddiqin</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Snip Same Side Corner Rectangle 11"/>
          <p:cNvSpPr/>
          <p:nvPr/>
        </p:nvSpPr>
        <p:spPr>
          <a:xfrm>
            <a:off x="899592" y="5096218"/>
            <a:ext cx="7596844" cy="1429126"/>
          </a:xfrm>
          <a:prstGeom prst="snip2SameRect">
            <a:avLst>
              <a:gd name="adj1" fmla="val 10248"/>
              <a:gd name="adj2" fmla="val 10862"/>
            </a:avLst>
          </a:prstGeom>
          <a:solidFill>
            <a:schemeClr val="accent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Muhammad SAW,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menyegerakan</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proses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hisab</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827584" y="1346162"/>
            <a:ext cx="8096917" cy="864096"/>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mantap</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1397025" y="116632"/>
            <a:ext cx="6467860" cy="1015663"/>
          </a:xfrm>
          <a:prstGeom prst="rect">
            <a:avLst/>
          </a:prstGeom>
        </p:spPr>
        <p:txBody>
          <a:bodyPr wrap="none">
            <a:spAutoFit/>
          </a:bodyPr>
          <a:lstStyle/>
          <a:p>
            <a:pPr algn="ctr"/>
            <a:r>
              <a:rPr lang="en-US" sz="3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Faktor-faktor</a:t>
            </a:r>
            <a:r>
              <a:rPr lang="en-US"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syafaat</a:t>
            </a:r>
            <a:endParaRPr lang="ms-MY" sz="3000" dirty="0"/>
          </a:p>
        </p:txBody>
      </p:sp>
      <p:sp>
        <p:nvSpPr>
          <p:cNvPr id="6" name="Rectangle 1"/>
          <p:cNvSpPr>
            <a:spLocks noChangeArrowheads="1"/>
          </p:cNvSpPr>
          <p:nvPr/>
        </p:nvSpPr>
        <p:spPr bwMode="auto">
          <a:xfrm>
            <a:off x="683568" y="4882516"/>
            <a:ext cx="8240933" cy="144655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paling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mengucap</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ar-SA"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endParaRPr lang="ms-MY"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683568" y="3011468"/>
            <a:ext cx="8280920" cy="1569660"/>
          </a:xfrm>
          <a:prstGeom prst="rect">
            <a:avLst/>
          </a:prstGeom>
          <a:solidFill>
            <a:schemeClr val="bg1">
              <a:alpha val="46000"/>
            </a:schemeClr>
          </a:solidFill>
        </p:spPr>
        <p:txBody>
          <a:bodyPr wrap="square">
            <a:spAutoFit/>
          </a:bodyPr>
          <a:lstStyle/>
          <a:p>
            <a:pPr algn="just"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أَسْعَدُ النَّاسِ بِشَفَاعَتِي يَوْمَ القِيَامَةِ مَنْ قَالَ:</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just"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خَالِصًا مِنْ قِبَلِ نَفْسِهِ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Snip Same Side Corner Rectangle 7"/>
          <p:cNvSpPr/>
          <p:nvPr/>
        </p:nvSpPr>
        <p:spPr>
          <a:xfrm>
            <a:off x="1720465" y="2210258"/>
            <a:ext cx="6379927" cy="498662"/>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Oval 1"/>
          <p:cNvSpPr/>
          <p:nvPr/>
        </p:nvSpPr>
        <p:spPr>
          <a:xfrm>
            <a:off x="467544" y="1062006"/>
            <a:ext cx="720080" cy="716204"/>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800" b="1" dirty="0"/>
          </a:p>
        </p:txBody>
      </p:sp>
    </p:spTree>
    <p:extLst>
      <p:ext uri="{BB962C8B-B14F-4D97-AF65-F5344CB8AC3E}">
        <p14:creationId xmlns:p14="http://schemas.microsoft.com/office/powerpoint/2010/main" val="383112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1011587" y="260648"/>
            <a:ext cx="7880893" cy="1238652"/>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Menjawab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Azan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muazzim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memohon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Dikurniakan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wasilah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1"/>
          <p:cNvSpPr>
            <a:spLocks noChangeArrowheads="1"/>
          </p:cNvSpPr>
          <p:nvPr/>
        </p:nvSpPr>
        <p:spPr bwMode="auto">
          <a:xfrm>
            <a:off x="310980" y="4135720"/>
            <a:ext cx="85815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berdoa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selepas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mendengar</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azan: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azan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sempurna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sembahyang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didirikan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kurniakanlah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penghulu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kami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saw al-</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wasilah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kemuliaan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Bangkitkanlah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kedudukan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terpuji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janjikan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memungkiri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janji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layaklah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310980" y="2204864"/>
            <a:ext cx="8581500" cy="1938992"/>
          </a:xfrm>
          <a:prstGeom prst="rect">
            <a:avLst/>
          </a:prstGeom>
          <a:solidFill>
            <a:schemeClr val="bg1">
              <a:alpha val="46000"/>
            </a:schemeClr>
          </a:solidFill>
        </p:spPr>
        <p:txBody>
          <a:bodyPr wrap="square">
            <a:spAutoFit/>
          </a:bodyPr>
          <a:lstStyle/>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قَالَ حِينَ يَسْمَعُ النِّدَاءَ: اللَّهُمَّ رَبَّ هَذِهِ الدَّعْوَةِ التَّامَّةِ، وَالصَّلاَةِ القَائِمَةِ آتِ مُحَمَّدًا الوَسِيلَةَ وَالفَضِيلَةَ، وَابْعَثْهُ مَقَامًا مَحْمُودًا الَّذِي وَعَدْتَهُ، حَلَّتْ لَهُ شَفَاعَتِي يَوْمَ القِيَامَةِ. </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251520" y="1575840"/>
            <a:ext cx="3240360" cy="62902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Oval 7"/>
          <p:cNvSpPr/>
          <p:nvPr/>
        </p:nvSpPr>
        <p:spPr>
          <a:xfrm>
            <a:off x="395536" y="188640"/>
            <a:ext cx="720080" cy="716204"/>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800" b="1" dirty="0"/>
          </a:p>
        </p:txBody>
      </p:sp>
    </p:spTree>
    <p:extLst>
      <p:ext uri="{BB962C8B-B14F-4D97-AF65-F5344CB8AC3E}">
        <p14:creationId xmlns:p14="http://schemas.microsoft.com/office/powerpoint/2010/main" val="383112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939579" y="485942"/>
            <a:ext cx="7736877" cy="782818"/>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Banyak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berselawat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p:txBody>
      </p:sp>
      <p:sp>
        <p:nvSpPr>
          <p:cNvPr id="4" name="Rectangle 1"/>
          <p:cNvSpPr>
            <a:spLocks noChangeArrowheads="1"/>
          </p:cNvSpPr>
          <p:nvPr/>
        </p:nvSpPr>
        <p:spPr bwMode="auto">
          <a:xfrm>
            <a:off x="310980" y="4365104"/>
            <a:ext cx="858150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sepuluh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syafaatku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23528" y="2414498"/>
            <a:ext cx="8532440" cy="1446550"/>
          </a:xfrm>
          <a:prstGeom prst="rect">
            <a:avLst/>
          </a:prstGeom>
          <a:solidFill>
            <a:schemeClr val="bg1">
              <a:alpha val="46000"/>
            </a:schemeClr>
          </a:solidFill>
        </p:spPr>
        <p:txBody>
          <a:bodyPr wrap="square">
            <a:spAutoFit/>
          </a:bodyPr>
          <a:lstStyle/>
          <a:p>
            <a:pPr algn="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صَلَّى عَلَيَّ حِينَ يُصْبِحُ عَشْرًا وَحِينَ يُمْسِي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عَشْرًا</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p>
          <a:p>
            <a:pPr algn="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أَدْرَكَتْهُ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شَفَاعَتِي يَوْمَ الْقِيَامَةِ .  </a:t>
            </a:r>
            <a:r>
              <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الطبراني </a:t>
            </a:r>
            <a:endParaRPr lang="ms-MY" sz="40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547664" y="1844824"/>
            <a:ext cx="6379927" cy="42665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Oval 7"/>
          <p:cNvSpPr/>
          <p:nvPr/>
        </p:nvSpPr>
        <p:spPr>
          <a:xfrm>
            <a:off x="395536" y="197910"/>
            <a:ext cx="720080" cy="716204"/>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800" b="1" dirty="0"/>
          </a:p>
        </p:txBody>
      </p:sp>
    </p:spTree>
    <p:extLst>
      <p:ext uri="{BB962C8B-B14F-4D97-AF65-F5344CB8AC3E}">
        <p14:creationId xmlns:p14="http://schemas.microsoft.com/office/powerpoint/2010/main" val="383112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755577" y="548680"/>
            <a:ext cx="8136903" cy="792088"/>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Mencintai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Rasulnya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1"/>
          <p:cNvSpPr>
            <a:spLocks noChangeArrowheads="1"/>
          </p:cNvSpPr>
          <p:nvPr/>
        </p:nvSpPr>
        <p:spPr bwMode="auto">
          <a:xfrm>
            <a:off x="310980" y="4361036"/>
            <a:ext cx="85815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Wahai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Rasulullah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bilakah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berlaku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s.a.w</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bertanya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Apakah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untuk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menghadapi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hari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Jawab</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sahabat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itu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sediakan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untuk</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menghadapi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Qiamat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melainkan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aku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sangat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cinta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RasulNya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Sabda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s.a.w</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sudah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pasti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bersama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engkau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sayangi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7504" y="2348880"/>
            <a:ext cx="8964488" cy="1938992"/>
          </a:xfrm>
          <a:prstGeom prst="rect">
            <a:avLst/>
          </a:prstGeom>
          <a:solidFill>
            <a:schemeClr val="bg1">
              <a:alpha val="46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رَسُولَ اللهِ، مَتَى السَّاعَةُ قَائِمَةٌ؟ قَالَ: «وَيْلَكَ، وَمَا أَعْدَدْتَ لَهَا» قَالَ: مَا أَعْدَدْتُ لَهَا إِلاَّ أَنِّي أُحِبُّ اللهَ وَرَسُولَهُ، قَالَ: «إِنَّكَ مَعَ مَنْ أَحْبَبْتَ».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a:t>
            </a:r>
            <a:r>
              <a:rPr lang="ar-SA" sz="32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ري</a:t>
            </a:r>
            <a:endParaRPr lang="ms-MY" sz="32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547664" y="1844824"/>
            <a:ext cx="6379927" cy="42665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Oval 7"/>
          <p:cNvSpPr/>
          <p:nvPr/>
        </p:nvSpPr>
        <p:spPr>
          <a:xfrm>
            <a:off x="310980" y="44624"/>
            <a:ext cx="720080" cy="716204"/>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800" b="1" dirty="0"/>
          </a:p>
        </p:txBody>
      </p:sp>
    </p:spTree>
    <p:extLst>
      <p:ext uri="{BB962C8B-B14F-4D97-AF65-F5344CB8AC3E}">
        <p14:creationId xmlns:p14="http://schemas.microsoft.com/office/powerpoint/2010/main" val="383112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7384"/>
            <a:ext cx="9144000" cy="954107"/>
          </a:xfrm>
          <a:prstGeom prst="rect">
            <a:avLst/>
          </a:prstGeom>
        </p:spPr>
        <p:txBody>
          <a:bodyPr wrap="square">
            <a:spAutoFit/>
          </a:bodyPr>
          <a:lstStyle/>
          <a:p>
            <a:pPr algn="ctr">
              <a:defRPr/>
            </a:pPr>
            <a:r>
              <a:rPr lang="en-US" sz="28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Menterjemahkan</a:t>
            </a:r>
            <a:r>
              <a:rPr lang="en-US"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kecintaan</a:t>
            </a:r>
            <a:r>
              <a:rPr lang="en-US"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611561" y="2996952"/>
            <a:ext cx="7920880" cy="1307875"/>
          </a:xfrm>
          <a:prstGeom prst="snip2SameRect">
            <a:avLst>
              <a:gd name="adj1" fmla="val 8485"/>
              <a:gd name="adj2" fmla="val 9546"/>
            </a:avLst>
          </a:prstGeom>
          <a:solidFill>
            <a:schemeClr val="accent3">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Seharusnya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tahu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nasib</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malang</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seagama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539552" y="1695913"/>
            <a:ext cx="7992889" cy="1013007"/>
          </a:xfrm>
          <a:prstGeom prst="roundRect">
            <a:avLst>
              <a:gd name="adj" fmla="val 16667"/>
            </a:avLst>
          </a:prstGeom>
          <a:solidFill>
            <a:srgbClr val="FFC00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Sunnah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Menuruti</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jejak</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p>
          <a:p>
            <a:pPr algn="ctr">
              <a:defRPr/>
            </a:pP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Same Side Corner Rectangle 5"/>
          <p:cNvSpPr/>
          <p:nvPr/>
        </p:nvSpPr>
        <p:spPr>
          <a:xfrm>
            <a:off x="611561" y="4653136"/>
            <a:ext cx="7992887" cy="1307875"/>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bersifat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pengasih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4624"/>
            <a:ext cx="7643866"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128</a:t>
            </a:r>
          </a:p>
        </p:txBody>
      </p:sp>
      <p:sp>
        <p:nvSpPr>
          <p:cNvPr id="4" name="Rectangle 1"/>
          <p:cNvSpPr>
            <a:spLocks noChangeArrowheads="1"/>
          </p:cNvSpPr>
          <p:nvPr/>
        </p:nvSpPr>
        <p:spPr bwMode="auto">
          <a:xfrm>
            <a:off x="0" y="4113920"/>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belas</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368324"/>
            <a:ext cx="9134939" cy="1569660"/>
          </a:xfrm>
          <a:prstGeom prst="rect">
            <a:avLst/>
          </a:prstGeom>
          <a:solidFill>
            <a:schemeClr val="bg1">
              <a:alpha val="4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جَاءكُمْ رَسُولٌ مِّنْ أَنفُسِكُمْ عَزِيزٌ عَلَيْهِ مَا عَنِتُّمْ حَرِيصٌ عَلَيْكُم بِالْمُؤْمِنِينَ رَؤُوفٌ رَّحِيمٌ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3112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144000" cy="6741368"/>
          </a:xfrm>
        </p:spPr>
      </p:pic>
    </p:spTree>
    <p:extLst>
      <p:ext uri="{BB962C8B-B14F-4D97-AF65-F5344CB8AC3E}">
        <p14:creationId xmlns:p14="http://schemas.microsoft.com/office/powerpoint/2010/main" val="236493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فَاسْتَغْفِرُوهُ فَيَا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فَوْزَ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المُسْتَغْفِرِينَ وَيَا نَجَاةَ التَّائِبِين.َ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3112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5241416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46323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26064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83698"/>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68006"/>
            <a:ext cx="9144000" cy="1077218"/>
          </a:xfrm>
          <a:prstGeom prst="rect">
            <a:avLst/>
          </a:prstGeom>
          <a:solidFill>
            <a:srgbClr val="00B0F0">
              <a:alpha val="69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8864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63030"/>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7021"/>
            <a:ext cx="9144000" cy="2092881"/>
          </a:xfrm>
          <a:prstGeom prst="rect">
            <a:avLst/>
          </a:prstGeom>
          <a:solidFill>
            <a:srgbClr val="00B0F0">
              <a:alpha val="69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16632"/>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56792"/>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8261"/>
            <a:ext cx="9144000" cy="1384995"/>
          </a:xfrm>
          <a:prstGeom prst="rect">
            <a:avLst/>
          </a:prstGeom>
          <a:solidFill>
            <a:srgbClr val="00B0F0">
              <a:alpha val="69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3112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17374"/>
            <a:ext cx="9144000" cy="1200329"/>
          </a:xfrm>
          <a:prstGeom prst="rect">
            <a:avLst/>
          </a:prstGeom>
          <a:solidFill>
            <a:srgbClr val="00B0F0">
              <a:alpha val="77000"/>
            </a:srgb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360040" y="1718459"/>
            <a:ext cx="8388424" cy="830997"/>
          </a:xfrm>
          <a:prstGeom prst="rect">
            <a:avLst/>
          </a:prstGeom>
          <a:solidFill>
            <a:schemeClr val="accent6">
              <a:lumMod val="75000"/>
              <a:alpha val="24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3112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819102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30051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98102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1"/>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6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58043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07957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744682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003255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549236"/>
            <a:ext cx="8555511" cy="48320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Berkuasa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bersyukur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Keberkatan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terus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sejahtera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rakyatnya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bersatu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padu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bawah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naungan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 Sultan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Ketua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Justeru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pohon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tetapkanlah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pegangan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berpaksikan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akidah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ahli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Sunnah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Jemaah.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Peliharalah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difatwakan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terkeluar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seperti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Qadyani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Syiah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Terengganu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1741587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340768"/>
            <a:ext cx="8555511" cy="517064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Rahim,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satukanlah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hati-hati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luas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Barakah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kayakanlah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ilmu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bermanfaat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lindungilah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bencana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petunjuk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mengekalkan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fardu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secara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berjamaah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menunaikan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mewakafkan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melalui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Majlis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Dan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Melayu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(MAIDAM),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pemurah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menginfakkan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sebahagian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tabung</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pembinaan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masjid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diuruskan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oleh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Jabatan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Hal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Ehwal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Terengganu.</a:t>
            </a:r>
          </a:p>
        </p:txBody>
      </p:sp>
    </p:spTree>
    <p:extLst>
      <p:ext uri="{BB962C8B-B14F-4D97-AF65-F5344CB8AC3E}">
        <p14:creationId xmlns:p14="http://schemas.microsoft.com/office/powerpoint/2010/main" val="1312708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068297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4223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07455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945926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8520" y="1762424"/>
            <a:ext cx="9144000" cy="2400657"/>
          </a:xfrm>
          <a:prstGeom prst="rect">
            <a:avLst/>
          </a:prstGeom>
          <a:noFill/>
        </p:spPr>
        <p:txBody>
          <a:bodyPr wrap="square">
            <a:spAutoFit/>
          </a:bodyPr>
          <a:lstStyle/>
          <a:p>
            <a:pPr algn="ctr" fontAlgn="auto">
              <a:spcBef>
                <a:spcPts val="0"/>
              </a:spcBef>
              <a:spcAft>
                <a:spcPts val="0"/>
              </a:spcAft>
              <a:defRPr/>
            </a:pP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18936"/>
            <a:ext cx="9144000" cy="1200329"/>
          </a:xfrm>
          <a:prstGeom prst="rect">
            <a:avLst/>
          </a:prstGeom>
          <a:solidFill>
            <a:srgbClr val="00B0F0">
              <a:alpha val="75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p>
        </p:txBody>
      </p:sp>
      <p:sp>
        <p:nvSpPr>
          <p:cNvPr id="5" name="Rectangle 4"/>
          <p:cNvSpPr/>
          <p:nvPr/>
        </p:nvSpPr>
        <p:spPr>
          <a:xfrm>
            <a:off x="641920" y="188640"/>
            <a:ext cx="79296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831125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74203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150287"/>
            <a:ext cx="9144000" cy="5663089"/>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200" b="1" dirty="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r>
              <a:rPr lang="en-US" sz="2000" b="1" dirty="0" smtClean="0">
                <a:solidFill>
                  <a:prstClr val="black"/>
                </a:solidFill>
                <a:latin typeface="Arial" pitchFamily="34" charset="0"/>
                <a:ea typeface="Times New Roman"/>
                <a:cs typeface="Arial" pitchFamily="34" charset="0"/>
              </a:rPr>
              <a:t>SYAFAAT IALAH </a:t>
            </a:r>
            <a:r>
              <a:rPr lang="fi-FI" sz="2000" b="1" dirty="0" smtClean="0">
                <a:solidFill>
                  <a:prstClr val="black"/>
                </a:solidFill>
                <a:latin typeface="Arial" pitchFamily="34" charset="0"/>
                <a:ea typeface="Times New Roman"/>
                <a:cs typeface="Arial" pitchFamily="34" charset="0"/>
              </a:rPr>
              <a:t>PERANTARAAN KEPADA ALLAH TAALA UNTUK </a:t>
            </a:r>
          </a:p>
          <a:p>
            <a:pPr algn="just" fontAlgn="base">
              <a:spcBef>
                <a:spcPct val="0"/>
              </a:spcBef>
              <a:spcAft>
                <a:spcPct val="0"/>
              </a:spcAft>
              <a:defRPr/>
            </a:pPr>
            <a:r>
              <a:rPr lang="fi-FI" sz="2000" b="1" dirty="0" smtClean="0">
                <a:solidFill>
                  <a:prstClr val="black"/>
                </a:solidFill>
                <a:latin typeface="Arial" pitchFamily="34" charset="0"/>
                <a:ea typeface="Times New Roman"/>
                <a:cs typeface="Arial" pitchFamily="34" charset="0"/>
              </a:rPr>
              <a:t>       MENDAPATKAN KEBAIKAN ATAU MENOLAK KEMUDHARATAN. </a:t>
            </a:r>
          </a:p>
          <a:p>
            <a:pPr algn="just" fontAlgn="base">
              <a:spcBef>
                <a:spcPct val="0"/>
              </a:spcBef>
              <a:spcAft>
                <a:spcPct val="0"/>
              </a:spcAft>
              <a:defRPr/>
            </a:pPr>
            <a:endParaRPr lang="ms-MY" sz="1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2"/>
              <a:defRPr/>
            </a:pPr>
            <a:r>
              <a:rPr lang="ms-MY" sz="2000" b="1" dirty="0" smtClean="0">
                <a:solidFill>
                  <a:prstClr val="black"/>
                </a:solidFill>
                <a:latin typeface="Arial" pitchFamily="34" charset="0"/>
                <a:ea typeface="Times New Roman"/>
                <a:cs typeface="Arial" pitchFamily="34" charset="0"/>
              </a:rPr>
              <a:t>DI ANTARA KELEBIHAN YANG DIKURNIAKAN OLEH ALLAH TAALA KEPADA RASULULLAH SAW IALAH DAPAT MEMBERI SYAFAAT KEPADA UMAT BAGINDA PADA HARI KIAMAT NANTI.</a:t>
            </a:r>
          </a:p>
          <a:p>
            <a:pPr marL="457200" indent="-457200" algn="just" fontAlgn="base">
              <a:spcBef>
                <a:spcPct val="0"/>
              </a:spcBef>
              <a:spcAft>
                <a:spcPct val="0"/>
              </a:spcAft>
              <a:buAutoNum type="arabicPeriod" startAt="2"/>
              <a:defRPr/>
            </a:pPr>
            <a:endParaRPr lang="ms-MY" sz="1000" b="1" dirty="0" smtClean="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2"/>
              <a:defRPr/>
            </a:pPr>
            <a:r>
              <a:rPr lang="ms-MY" sz="2000" b="1" dirty="0" smtClean="0">
                <a:solidFill>
                  <a:prstClr val="black"/>
                </a:solidFill>
                <a:latin typeface="Arial" pitchFamily="34" charset="0"/>
                <a:ea typeface="Times New Roman"/>
                <a:cs typeface="Arial" pitchFamily="34" charset="0"/>
              </a:rPr>
              <a:t>SEBAGAI SEORANG UMAT BAGINDA, SELAIN DARIPADA MENGERJAKAN AMALAN SOLEH, KITA AMAT MENGHARAPKAN SYAFAAT BAGINDA. ANTARA ASBAB YANG MEMBAWA KEPADA SYAFAAT BAGINDA IALAH:</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      i) KEIMANAN YANG MANTAP KEPADA ALLAH TAALA</a:t>
            </a:r>
          </a:p>
          <a:p>
            <a:pPr algn="just" fontAlgn="base">
              <a:spcBef>
                <a:spcPct val="0"/>
              </a:spcBef>
              <a:spcAft>
                <a:spcPct val="0"/>
              </a:spcAft>
              <a:defRPr/>
            </a:pPr>
            <a:r>
              <a:rPr lang="ms-MY" sz="2000" b="1" dirty="0" smtClean="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a:t>
            </a:r>
            <a:r>
              <a:rPr lang="ms-MY" sz="2000" b="1" dirty="0" smtClean="0">
                <a:solidFill>
                  <a:prstClr val="black"/>
                </a:solidFill>
                <a:latin typeface="Arial" pitchFamily="34" charset="0"/>
                <a:ea typeface="Times New Roman"/>
                <a:cs typeface="Arial" pitchFamily="34" charset="0"/>
              </a:rPr>
              <a:t>) MENJAWAB AZAN DAN MEMOHON DIKURNIKAN WASILAH  </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           RASULULLAH SAW SELEPAS BERSELAWAT.</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iii</a:t>
            </a:r>
            <a:r>
              <a:rPr lang="ms-MY" sz="2000" b="1" dirty="0" smtClean="0">
                <a:solidFill>
                  <a:prstClr val="black"/>
                </a:solidFill>
                <a:latin typeface="Arial" pitchFamily="34" charset="0"/>
                <a:ea typeface="Times New Roman"/>
                <a:cs typeface="Arial" pitchFamily="34" charset="0"/>
              </a:rPr>
              <a:t>) BANYAK SELAWAT KEPADA BAGINDA SAW</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iv</a:t>
            </a:r>
            <a:r>
              <a:rPr lang="ms-MY" sz="2000" b="1" dirty="0" smtClean="0">
                <a:solidFill>
                  <a:prstClr val="black"/>
                </a:solidFill>
                <a:latin typeface="Arial" pitchFamily="34" charset="0"/>
                <a:ea typeface="Times New Roman"/>
                <a:cs typeface="Arial" pitchFamily="34" charset="0"/>
              </a:rPr>
              <a:t>)  MENCINTAI ALLAH DAN  RASULNYA DENGAN MENDALAM </a:t>
            </a:r>
          </a:p>
          <a:p>
            <a:pPr algn="just" fontAlgn="base">
              <a:spcBef>
                <a:spcPct val="0"/>
              </a:spcBef>
              <a:spcAft>
                <a:spcPct val="0"/>
              </a:spcAft>
              <a:defRPr/>
            </a:pPr>
            <a:endParaRPr lang="ms-MY" sz="1000" b="1" dirty="0" smtClean="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4"/>
              <a:defRPr/>
            </a:pPr>
            <a:r>
              <a:rPr lang="fi-FI" sz="2000" b="1" dirty="0" smtClean="0">
                <a:solidFill>
                  <a:prstClr val="black"/>
                </a:solidFill>
                <a:latin typeface="Arial" pitchFamily="34" charset="0"/>
                <a:ea typeface="Times New Roman"/>
                <a:cs typeface="Arial" pitchFamily="34" charset="0"/>
              </a:rPr>
              <a:t>MENCINTAI RASULULLAH SAW BOLEH DITERJEMAHKAN MELALUI  </a:t>
            </a:r>
          </a:p>
          <a:p>
            <a:pPr algn="just" fontAlgn="base">
              <a:spcBef>
                <a:spcPct val="0"/>
              </a:spcBef>
              <a:spcAft>
                <a:spcPct val="0"/>
              </a:spcAft>
              <a:defRPr/>
            </a:pPr>
            <a:r>
              <a:rPr lang="fi-FI" sz="2000" b="1" dirty="0">
                <a:solidFill>
                  <a:prstClr val="black"/>
                </a:solidFill>
                <a:latin typeface="Arial" pitchFamily="34" charset="0"/>
                <a:ea typeface="Times New Roman"/>
                <a:cs typeface="Arial" pitchFamily="34" charset="0"/>
              </a:rPr>
              <a:t> </a:t>
            </a:r>
            <a:r>
              <a:rPr lang="fi-FI" sz="2000" b="1" dirty="0" smtClean="0">
                <a:solidFill>
                  <a:prstClr val="black"/>
                </a:solidFill>
                <a:latin typeface="Arial" pitchFamily="34" charset="0"/>
                <a:ea typeface="Times New Roman"/>
                <a:cs typeface="Arial" pitchFamily="34" charset="0"/>
              </a:rPr>
              <a:t>    PENGHAYATAN SUNNAH DAN MENURUT JEJAK LANGKAH BAGINDA.</a:t>
            </a:r>
          </a:p>
        </p:txBody>
      </p:sp>
    </p:spTree>
    <p:extLst>
      <p:ext uri="{BB962C8B-B14F-4D97-AF65-F5344CB8AC3E}">
        <p14:creationId xmlns:p14="http://schemas.microsoft.com/office/powerpoint/2010/main" val="2011215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2336625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16632"/>
            <a:ext cx="7715304"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3043"/>
            <a:ext cx="9144000" cy="1938992"/>
          </a:xfrm>
          <a:prstGeom prst="rect">
            <a:avLst/>
          </a:prstGeom>
          <a:solidFill>
            <a:schemeClr val="accent6">
              <a:lumMod val="50000"/>
              <a:alpha val="27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09829"/>
            <a:ext cx="9144000" cy="2246769"/>
          </a:xfrm>
          <a:prstGeom prst="rect">
            <a:avLst/>
          </a:prstGeom>
          <a:solidFill>
            <a:srgbClr val="00B0F0">
              <a:alpha val="68000"/>
            </a:srgbClr>
          </a:solid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8311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27384"/>
            <a:ext cx="7500990"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61821"/>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ar-EG"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92277"/>
            <a:ext cx="9144000" cy="1384995"/>
          </a:xfrm>
          <a:prstGeom prst="rect">
            <a:avLst/>
          </a:prstGeom>
          <a:solidFill>
            <a:srgbClr val="00B0F0">
              <a:alpha val="68000"/>
            </a:srgbClr>
          </a:solidFill>
          <a:ln w="57150">
            <a:noFill/>
          </a:ln>
        </p:spPr>
        <p:txBody>
          <a:bodyPr wrap="square">
            <a:spAutoFit/>
          </a:bodyPr>
          <a:lstStyle/>
          <a:p>
            <a:pPr algn="ctr">
              <a:defRPr/>
            </a:pP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83112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188640"/>
            <a:ext cx="685804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400525"/>
            <a:ext cx="9144000" cy="1692771"/>
          </a:xfrm>
          <a:prstGeom prst="rect">
            <a:avLst/>
          </a:prstGeom>
          <a:solidFill>
            <a:srgbClr val="00B0F0">
              <a:alpha val="53000"/>
            </a:srgbClr>
          </a:solidFill>
          <a:ln w="57150">
            <a:noFill/>
          </a:ln>
        </p:spPr>
        <p:txBody>
          <a:bodyPr wrap="square">
            <a:spAutoFit/>
          </a:bodyPr>
          <a:lstStyle/>
          <a:p>
            <a:pPr algn="ctr">
              <a:defRPr/>
            </a:pP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Sandarkan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harapan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dekatinya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melalui</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kemanisan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iman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kesyumulan</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p>
        </p:txBody>
      </p:sp>
      <p:sp>
        <p:nvSpPr>
          <p:cNvPr id="5" name="Rectangle 4"/>
          <p:cNvSpPr/>
          <p:nvPr/>
        </p:nvSpPr>
        <p:spPr>
          <a:xfrm>
            <a:off x="0" y="1484784"/>
            <a:ext cx="9144000" cy="1754326"/>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وَعَلِّقُوا الآمَالَ فِى الله، وَاتَّجِهُوْا إِلَيْهِ فِيْ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اوَةِ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الإِيْمَان، وَشُمُوْلِ الإِسْلاَم</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3112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2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1430"/>
            <a:ext cx="9130665"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16566" y="44624"/>
            <a:ext cx="7643866" cy="954107"/>
          </a:xfrm>
          <a:prstGeom prst="rect">
            <a:avLst/>
          </a:prstGeom>
        </p:spPr>
        <p:txBody>
          <a:bodyPr wrap="square">
            <a:spAutoFit/>
          </a:bodyPr>
          <a:lstStyle/>
          <a:p>
            <a:pPr algn="ctr" fontAlgn="auto">
              <a:spcBef>
                <a:spcPts val="0"/>
              </a:spcBef>
              <a:spcAft>
                <a:spcPts val="0"/>
              </a:spcAft>
              <a:defRPr/>
            </a:pP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Riwayat</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Imam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Bukhari</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p>
        </p:txBody>
      </p:sp>
      <p:sp>
        <p:nvSpPr>
          <p:cNvPr id="4" name="Rectangle 1"/>
          <p:cNvSpPr>
            <a:spLocks noChangeArrowheads="1"/>
          </p:cNvSpPr>
          <p:nvPr/>
        </p:nvSpPr>
        <p:spPr bwMode="auto">
          <a:xfrm>
            <a:off x="-36512" y="2514376"/>
            <a:ext cx="9180512" cy="415498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bangkit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bawah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Arasy</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duduk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bersujud</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Kemudian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melapangkan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mengilhamkan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segala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pujian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keindahan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pujaan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pernah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sesiapa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terdengar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perintah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angkatlah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kepalamu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pohonlah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dikurniakan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mintalah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nescaya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syafaat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mengangkat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kepalaku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memohon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terdengar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seruan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Bawalah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Syurga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dihisab</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melalui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pintu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paling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kanan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Syurga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AutoShape 9"/>
          <p:cNvSpPr>
            <a:spLocks noChangeArrowheads="1"/>
          </p:cNvSpPr>
          <p:nvPr/>
        </p:nvSpPr>
        <p:spPr bwMode="auto">
          <a:xfrm>
            <a:off x="64120" y="1124744"/>
            <a:ext cx="8972376" cy="1368152"/>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Setelah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dipohon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sudah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tahan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keadaan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huru-hara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defRPr/>
            </a:pP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Padang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Mahsyar</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diketahui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kedudukan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a:p>
            <a:pPr algn="ctr">
              <a:defRPr/>
            </a:pP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bersabda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endParaRPr lang="en-US" sz="2200" b="1" i="1" u="sng"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311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2019</Words>
  <Application>Microsoft Office PowerPoint</Application>
  <PresentationFormat>On-screen Show (4:3)</PresentationFormat>
  <Paragraphs>178</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12</cp:revision>
  <dcterms:created xsi:type="dcterms:W3CDTF">2019-10-22T03:21:59Z</dcterms:created>
  <dcterms:modified xsi:type="dcterms:W3CDTF">2019-10-23T10:19:17Z</dcterms:modified>
</cp:coreProperties>
</file>